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+xml" PartName="/ppt/slides/slide38.xml"/>
  <Override ContentType="application/vnd.openxmlformats-officedocument.presentationml.slide+xml" PartName="/ppt/slides/slide4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+xml" PartName="/ppt/slides/slide36.xml"/>
  <Override ContentType="application/vnd.openxmlformats-officedocument.presentationml.slide+xml" PartName="/ppt/slides/slide4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43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5.xml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slide+xml" PartName="/ppt/slides/slide32.xml"/>
  <Override ContentType="application/vnd.openxmlformats-officedocument.presentationml.slide+xml" PartName="/ppt/slides/slide41.xml"/>
  <Override ContentType="application/vnd.openxmlformats-officedocument.presentationml.slide+xml" PartName="/ppt/slides/slide50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3.xml"/>
  <Override ContentType="application/vnd.openxmlformats-officedocument.presentationml.slide+xml" PartName="/ppt/slides/slide10.xml"/>
  <Override ContentType="application/vnd.openxmlformats-officedocument.presentationml.slide+xml" PartName="/ppt/slides/slide12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4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39.xml"/>
  <Override ContentType="application/vnd.openxmlformats-officedocument.presentationml.slide+xml" PartName="/ppt/slides/slide4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slide+xml" PartName="/ppt/slides/slide4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+xml" PartName="/ppt/slides/slide4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6.xml"/>
  <Default ContentType="image/jpeg" Extension="jpeg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slide+xml" PartName="/ppt/slides/slide4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4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+xml" PartName="/ppt/slides/slide20.xml"/>
  <Override ContentType="application/vnd.openxmlformats-officedocument.presentationml.slide+xml" PartName="/ppt/slides/slide40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2"/>
  </p:notesMasterIdLst>
  <p:sldIdLst>
    <p:sldId id="256" r:id="rId2"/>
    <p:sldId id="278" r:id="rId3"/>
    <p:sldId id="297" r:id="rId4"/>
    <p:sldId id="303" r:id="rId5"/>
    <p:sldId id="300" r:id="rId6"/>
    <p:sldId id="270" r:id="rId7"/>
    <p:sldId id="298" r:id="rId8"/>
    <p:sldId id="296" r:id="rId9"/>
    <p:sldId id="257" r:id="rId10"/>
    <p:sldId id="304" r:id="rId11"/>
    <p:sldId id="305" r:id="rId12"/>
    <p:sldId id="306" r:id="rId13"/>
    <p:sldId id="323" r:id="rId14"/>
    <p:sldId id="285" r:id="rId15"/>
    <p:sldId id="287" r:id="rId16"/>
    <p:sldId id="294" r:id="rId17"/>
    <p:sldId id="291" r:id="rId18"/>
    <p:sldId id="295" r:id="rId19"/>
    <p:sldId id="307" r:id="rId20"/>
    <p:sldId id="293" r:id="rId21"/>
    <p:sldId id="308" r:id="rId22"/>
    <p:sldId id="309" r:id="rId23"/>
    <p:sldId id="310" r:id="rId24"/>
    <p:sldId id="312" r:id="rId25"/>
    <p:sldId id="313" r:id="rId26"/>
    <p:sldId id="314" r:id="rId27"/>
    <p:sldId id="315" r:id="rId28"/>
    <p:sldId id="263" r:id="rId29"/>
    <p:sldId id="264" r:id="rId30"/>
    <p:sldId id="265" r:id="rId31"/>
    <p:sldId id="280" r:id="rId32"/>
    <p:sldId id="281" r:id="rId33"/>
    <p:sldId id="271" r:id="rId34"/>
    <p:sldId id="272" r:id="rId35"/>
    <p:sldId id="273" r:id="rId36"/>
    <p:sldId id="274" r:id="rId37"/>
    <p:sldId id="275" r:id="rId38"/>
    <p:sldId id="283" r:id="rId39"/>
    <p:sldId id="276" r:id="rId40"/>
    <p:sldId id="277" r:id="rId41"/>
    <p:sldId id="282" r:id="rId42"/>
    <p:sldId id="301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02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-677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81725-25D8-47BA-A70C-D1C257664DB5}" type="datetimeFigureOut">
              <a:rPr lang="el-GR" smtClean="0"/>
              <a:pPr/>
              <a:t>23/7/2024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A2323-2729-40CB-B7D6-F370BAA2DAC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386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A2323-2729-40CB-B7D6-F370BAA2DAC6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658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17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8" Target="../media/image24.jpeg" Type="http://schemas.openxmlformats.org/officeDocument/2006/relationships/image"/><Relationship Id="rId3" Target="../media/image19.jpeg" Type="http://schemas.openxmlformats.org/officeDocument/2006/relationships/image"/><Relationship Id="rId7" Target="../media/image23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2.jpeg" Type="http://schemas.openxmlformats.org/officeDocument/2006/relationships/image"/><Relationship Id="rId11" Target="../media/image27.jpeg" Type="http://schemas.openxmlformats.org/officeDocument/2006/relationships/image"/><Relationship Id="rId5" Target="../media/image21.jpeg" Type="http://schemas.openxmlformats.org/officeDocument/2006/relationships/image"/><Relationship Id="rId10" Target="../media/image26.jpeg" Type="http://schemas.openxmlformats.org/officeDocument/2006/relationships/image"/><Relationship Id="rId4" Target="../media/image20.jpeg" Type="http://schemas.openxmlformats.org/officeDocument/2006/relationships/image"/><Relationship Id="rId9" Target="../media/image25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media/image40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42.jpeg" Type="http://schemas.openxmlformats.org/officeDocument/2006/relationships/image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media/image46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audio" Target="file:///C:\Users\vivho\Desktop\D1.mp3" TargetMode="External"/><Relationship Id="rId7" Type="http://schemas.openxmlformats.org/officeDocument/2006/relationships/image" Target="../media/image50.png"/><Relationship Id="rId2" Type="http://schemas.openxmlformats.org/officeDocument/2006/relationships/audio" Target="file:///C:\Users\vivho\Desktop\&#931;&#965;&#957;&#945;&#953;&#963;&#952;&#942;&#956;&#945;&#964;&#945;%20&#914;2.mp3" TargetMode="External"/><Relationship Id="rId1" Type="http://schemas.openxmlformats.org/officeDocument/2006/relationships/audio" Target="file:///C:\Users\vivho\Desktop\&#931;&#965;&#957;&#945;&#953;&#963;&#952;&#942;&#956;&#945;&#964;&#945;%20&#913;1.mp3" TargetMode="External"/><Relationship Id="rId6" Type="http://schemas.openxmlformats.org/officeDocument/2006/relationships/image" Target="../media/image49.jpe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3.png"/><Relationship Id="rId4" Type="http://schemas.openxmlformats.org/officeDocument/2006/relationships/audio" Target="file:///C:\Users\vivho\Desktop\D2.mp3" TargetMode="External"/><Relationship Id="rId9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 ?><Relationships xmlns="http://schemas.openxmlformats.org/package/2006/relationships"><Relationship Id="rId2" Target="../media/image7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F4D691D-64BF-440A-93C6-9085DFD25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957" y="315884"/>
            <a:ext cx="10839796" cy="3740727"/>
          </a:xfrm>
        </p:spPr>
        <p:txBody>
          <a:bodyPr>
            <a:normAutofit/>
          </a:bodyPr>
          <a:lstStyle/>
          <a:p>
            <a:r>
              <a:rPr lang="el-GR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ΕργΑ</a:t>
            </a:r>
            <a:r>
              <a:rPr lang="el-GR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ΤΩΝ ΜΑΘΗΤΩΝ ΤΟΥ 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8</a:t>
            </a:r>
            <a:r>
              <a:rPr lang="el-GR" sz="3600" b="1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ου</a:t>
            </a:r>
            <a:r>
              <a:rPr lang="el-GR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36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δημοτικου</a:t>
            </a:r>
            <a:r>
              <a:rPr lang="el-GR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36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σχολειου</a:t>
            </a:r>
            <a:r>
              <a:rPr lang="el-GR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θεσσαλονικησ</a:t>
            </a:r>
            <a:r>
              <a:rPr lang="el-GR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l-GR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l-GR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στο </a:t>
            </a:r>
            <a:r>
              <a:rPr lang="el-GR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εργο</a:t>
            </a:r>
            <a:r>
              <a:rPr lang="el-GR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E-TWINNING</a:t>
            </a:r>
            <a:r>
              <a:rPr lang="el-GR" dirty="0"/>
              <a:t/>
            </a:r>
            <a:br>
              <a:rPr lang="el-GR" dirty="0"/>
            </a:br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13C0F980-80F3-97AB-D342-9185AD4FB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247" y="2834641"/>
            <a:ext cx="10767753" cy="2892828"/>
          </a:xfrm>
        </p:spPr>
        <p:txBody>
          <a:bodyPr>
            <a:normAutofit fontScale="32500" lnSpcReduction="20000"/>
          </a:bodyPr>
          <a:lstStyle/>
          <a:p>
            <a:endParaRPr lang="el-GR" dirty="0"/>
          </a:p>
          <a:p>
            <a:endParaRPr lang="el-GR" sz="9600" b="1" dirty="0">
              <a:highlight>
                <a:srgbClr val="00FFFF"/>
              </a:highlight>
            </a:endParaRPr>
          </a:p>
          <a:p>
            <a:r>
              <a:rPr lang="el-GR" sz="9600" b="1" dirty="0" smtClean="0">
                <a:highlight>
                  <a:srgbClr val="00FFFF"/>
                </a:highlight>
              </a:rPr>
              <a:t>«ΝΙΩΘΩ</a:t>
            </a:r>
            <a:r>
              <a:rPr lang="en-US" sz="9600" b="1" dirty="0" smtClean="0">
                <a:highlight>
                  <a:srgbClr val="00FFFF"/>
                </a:highlight>
              </a:rPr>
              <a:t>,</a:t>
            </a:r>
            <a:r>
              <a:rPr lang="el-GR" sz="9600" b="1" dirty="0" err="1" smtClean="0">
                <a:highlight>
                  <a:srgbClr val="00FFFF"/>
                </a:highlight>
              </a:rPr>
              <a:t>εκφραζομαι</a:t>
            </a:r>
            <a:r>
              <a:rPr lang="el-GR" sz="9600" b="1" dirty="0" smtClean="0">
                <a:highlight>
                  <a:srgbClr val="00FFFF"/>
                </a:highlight>
              </a:rPr>
              <a:t>, </a:t>
            </a:r>
            <a:r>
              <a:rPr lang="el-GR" sz="9600" b="1" dirty="0" err="1" smtClean="0">
                <a:highlight>
                  <a:srgbClr val="00FFFF"/>
                </a:highlight>
              </a:rPr>
              <a:t>δημιουργω</a:t>
            </a:r>
            <a:r>
              <a:rPr lang="el-GR" sz="9600" b="1" dirty="0" smtClean="0">
                <a:highlight>
                  <a:srgbClr val="00FFFF"/>
                </a:highlight>
              </a:rPr>
              <a:t>»</a:t>
            </a:r>
            <a:endParaRPr lang="el-GR" sz="9600" b="1" dirty="0">
              <a:highlight>
                <a:srgbClr val="00FFFF"/>
              </a:highlight>
            </a:endParaRPr>
          </a:p>
          <a:p>
            <a:r>
              <a:rPr lang="el-GR" sz="9600" b="1" dirty="0">
                <a:highlight>
                  <a:srgbClr val="00FFFF"/>
                </a:highlight>
              </a:rPr>
              <a:t/>
            </a:r>
            <a:br>
              <a:rPr lang="el-GR" sz="9600" b="1" dirty="0">
                <a:highlight>
                  <a:srgbClr val="00FFFF"/>
                </a:highlight>
              </a:rPr>
            </a:br>
            <a:r>
              <a:rPr lang="en-US" sz="9600" b="1" dirty="0" smtClean="0">
                <a:highlight>
                  <a:srgbClr val="00FFFF"/>
                </a:highlight>
              </a:rPr>
              <a:t>“I FEEL,I EXPRESS,I CREATE”</a:t>
            </a:r>
            <a:endParaRPr lang="el-GR" sz="9600" b="1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96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>
            <a:extLst>
              <a:ext uri="{FF2B5EF4-FFF2-40B4-BE49-F238E27FC236}">
                <a16:creationId xmlns="" xmlns:a16="http://schemas.microsoft.com/office/drawing/2014/main" id="{E984AEA5-0C92-2ED4-0F7A-96A30992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17241"/>
            <a:ext cx="10364451" cy="108886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                                                                            </a:t>
            </a:r>
            <a:r>
              <a:rPr lang="el-GR" dirty="0" err="1" smtClean="0">
                <a:solidFill>
                  <a:schemeClr val="accent3"/>
                </a:solidFill>
              </a:rPr>
              <a:t>δραστηριοτητεσ</a:t>
            </a:r>
            <a:r>
              <a:rPr lang="el-GR" dirty="0" smtClean="0">
                <a:solidFill>
                  <a:schemeClr val="accent3"/>
                </a:solidFill>
              </a:rPr>
              <a:t> για την </a:t>
            </a:r>
            <a:r>
              <a:rPr lang="el-GR" dirty="0" err="1" smtClean="0">
                <a:solidFill>
                  <a:schemeClr val="accent3"/>
                </a:solidFill>
              </a:rPr>
              <a:t>ασφαλη</a:t>
            </a:r>
            <a:r>
              <a:rPr lang="el-GR" dirty="0" smtClean="0">
                <a:solidFill>
                  <a:schemeClr val="accent3"/>
                </a:solidFill>
              </a:rPr>
              <a:t> </a:t>
            </a:r>
            <a:r>
              <a:rPr lang="el-GR" dirty="0" err="1" smtClean="0">
                <a:solidFill>
                  <a:schemeClr val="accent3"/>
                </a:solidFill>
              </a:rPr>
              <a:t>χρηση</a:t>
            </a:r>
            <a:r>
              <a:rPr lang="el-GR" dirty="0" smtClean="0">
                <a:solidFill>
                  <a:schemeClr val="accent3"/>
                </a:solidFill>
              </a:rPr>
              <a:t> του </a:t>
            </a:r>
            <a:r>
              <a:rPr lang="el-GR" dirty="0" err="1" smtClean="0">
                <a:solidFill>
                  <a:schemeClr val="accent3"/>
                </a:solidFill>
              </a:rPr>
              <a:t>διαδικτυου</a:t>
            </a:r>
            <a:endParaRPr lang="el-GR" dirty="0">
              <a:solidFill>
                <a:schemeClr val="accent3"/>
              </a:solidFill>
            </a:endParaRPr>
          </a:p>
        </p:txBody>
      </p:sp>
      <p:sp>
        <p:nvSpPr>
          <p:cNvPr id="3074" name="AutoShape 2" descr="https://v1.padlet.pics/3/image.webp?t=c_limit%2Cdpr_2%2Ch_708%2Cw_1123&amp;url=https%3A%2F%2Fu1.padletusercontent.com%2Fuploads%2Fpadlet-uploads%2F494972541%2F15a102d0557d66a136d156d4d91ab0c0%2F_______________________________________.jpg%3Fexpiry_token%3D5WaHZRdGG3LkUVQGy3SZ-zdRtq89aJeottSBaF_Hii8EGDVBG-vnLc5ZfL_2GiKosWMOCkHArMcc8LorETHcZ5z6Q29eCmeqQfbaKUeUUpa_Kquu7BfEgUGNEgquLFbcc6dVVFRbjgaS1RjkW2dpj0E_Dk96kPv4a7KrPQ-bvZ1uLKOmj_zyezt5RhXeasJ_VOAj4aHeVFpPYZ8wppAZxry_mKpuDkwqkDpHyXP2lW0DBa7uzVk5qG24yOa5IBF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5 - Εικόνα" descr="Ταμπέλες για την ασφάλεια στο διαδίκτυ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726" y="1601310"/>
            <a:ext cx="7809673" cy="4920138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298578" y="3405673"/>
            <a:ext cx="886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>
                <a:solidFill>
                  <a:srgbClr val="FF0000"/>
                </a:solidFill>
              </a:rPr>
              <a:t>Α1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>
            <a:extLst>
              <a:ext uri="{FF2B5EF4-FFF2-40B4-BE49-F238E27FC236}">
                <a16:creationId xmlns="" xmlns:a16="http://schemas.microsoft.com/office/drawing/2014/main" id="{E984AEA5-0C92-2ED4-0F7A-96A30992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106" y="111968"/>
            <a:ext cx="10364451" cy="108886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                                                                            </a:t>
            </a:r>
            <a:r>
              <a:rPr lang="el-GR" dirty="0" err="1" smtClean="0">
                <a:solidFill>
                  <a:schemeClr val="accent3"/>
                </a:solidFill>
              </a:rPr>
              <a:t>δραστηριοτητεσ</a:t>
            </a:r>
            <a:r>
              <a:rPr lang="el-GR" dirty="0" smtClean="0">
                <a:solidFill>
                  <a:schemeClr val="accent3"/>
                </a:solidFill>
              </a:rPr>
              <a:t> για την </a:t>
            </a:r>
            <a:r>
              <a:rPr lang="el-GR" dirty="0" err="1" smtClean="0">
                <a:solidFill>
                  <a:schemeClr val="accent3"/>
                </a:solidFill>
              </a:rPr>
              <a:t>ασφαλη</a:t>
            </a:r>
            <a:r>
              <a:rPr lang="el-GR" dirty="0" smtClean="0">
                <a:solidFill>
                  <a:schemeClr val="accent3"/>
                </a:solidFill>
              </a:rPr>
              <a:t> </a:t>
            </a:r>
            <a:r>
              <a:rPr lang="el-GR" dirty="0" err="1" smtClean="0">
                <a:solidFill>
                  <a:schemeClr val="accent3"/>
                </a:solidFill>
              </a:rPr>
              <a:t>χρηση</a:t>
            </a:r>
            <a:r>
              <a:rPr lang="el-GR" dirty="0" smtClean="0">
                <a:solidFill>
                  <a:schemeClr val="accent3"/>
                </a:solidFill>
              </a:rPr>
              <a:t> του </a:t>
            </a:r>
            <a:r>
              <a:rPr lang="el-GR" dirty="0" err="1" smtClean="0">
                <a:solidFill>
                  <a:schemeClr val="accent3"/>
                </a:solidFill>
              </a:rPr>
              <a:t>διαδικτυου</a:t>
            </a:r>
            <a:endParaRPr lang="el-GR" dirty="0">
              <a:solidFill>
                <a:schemeClr val="accent3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98578" y="3405673"/>
            <a:ext cx="886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>
                <a:solidFill>
                  <a:srgbClr val="FF0000"/>
                </a:solidFill>
              </a:rPr>
              <a:t>Δ1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0962" name="AutoShape 2" descr="https://v1.padlet.pics/3/image.webp?t=c_limit%2Cdpr_2%2Ch_708%2Cw_283&amp;url=https%3A%2F%2Fu1.padletusercontent.com%2Fuploads%2Fpadlet-uploads%2F2143777583%2F6fa58f8a1b95208fc0633e4fbe9ed7da%2FMulticolour_Reading_Comprehension_Strategies_Infographic_.jpg%3Fexpiry_token%3D5WaHZRdGG3LkUVQGy3SZ-zdRtq89aJeottSBaF_Hii8EGDVBG-vnLc5ZfL_2GiKosWMOCkHArMcc8LorETHcZ1CZOhxDLK3HYMLouUySiP2wJsv7D34-ianqmn1IFSiXFOPzTmixmxIPG3A60AWxhXijth4On39lwyOzs9TcwqchZO3fr1f3L3wnjEr8QEWAkFQtyAAsgVp0aRs7dy0tLIJ7iKzkt8jTKFJIkEPnJjz7ita31hx5cggeW9eRCnaUXFRNXwdT5GegTDCy2VLZ2A%3D%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4 - Εικόνα" descr="Netiquette 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926" y="1343608"/>
            <a:ext cx="7268547" cy="54514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>
            <a:extLst>
              <a:ext uri="{FF2B5EF4-FFF2-40B4-BE49-F238E27FC236}">
                <a16:creationId xmlns="" xmlns:a16="http://schemas.microsoft.com/office/drawing/2014/main" id="{E984AEA5-0C92-2ED4-0F7A-96A30992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17241"/>
            <a:ext cx="10364451" cy="108886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                                                                            </a:t>
            </a:r>
            <a:r>
              <a:rPr lang="el-GR" dirty="0" err="1" smtClean="0">
                <a:solidFill>
                  <a:schemeClr val="accent3"/>
                </a:solidFill>
              </a:rPr>
              <a:t>δραστηριοτητεσ</a:t>
            </a:r>
            <a:r>
              <a:rPr lang="el-GR" dirty="0" smtClean="0">
                <a:solidFill>
                  <a:schemeClr val="accent3"/>
                </a:solidFill>
              </a:rPr>
              <a:t> για την </a:t>
            </a:r>
            <a:r>
              <a:rPr lang="el-GR" dirty="0" err="1" smtClean="0">
                <a:solidFill>
                  <a:schemeClr val="accent3"/>
                </a:solidFill>
              </a:rPr>
              <a:t>ασφαλη</a:t>
            </a:r>
            <a:r>
              <a:rPr lang="el-GR" dirty="0" smtClean="0">
                <a:solidFill>
                  <a:schemeClr val="accent3"/>
                </a:solidFill>
              </a:rPr>
              <a:t> </a:t>
            </a:r>
            <a:r>
              <a:rPr lang="el-GR" dirty="0" err="1" smtClean="0">
                <a:solidFill>
                  <a:schemeClr val="accent3"/>
                </a:solidFill>
              </a:rPr>
              <a:t>χρηση</a:t>
            </a:r>
            <a:r>
              <a:rPr lang="el-GR" dirty="0" smtClean="0">
                <a:solidFill>
                  <a:schemeClr val="accent3"/>
                </a:solidFill>
              </a:rPr>
              <a:t> του </a:t>
            </a:r>
            <a:r>
              <a:rPr lang="el-GR" dirty="0" err="1" smtClean="0">
                <a:solidFill>
                  <a:schemeClr val="accent3"/>
                </a:solidFill>
              </a:rPr>
              <a:t>διαδικτυου</a:t>
            </a:r>
            <a:endParaRPr lang="el-GR" dirty="0">
              <a:solidFill>
                <a:schemeClr val="accent3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9890448" y="2043404"/>
            <a:ext cx="886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>
                <a:solidFill>
                  <a:srgbClr val="FF0000"/>
                </a:solidFill>
              </a:rPr>
              <a:t>Δ2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" name="4 - Εικόνα" descr="Netiquette 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62" y="1614195"/>
            <a:ext cx="7916539" cy="5075853"/>
          </a:xfrm>
          <a:prstGeom prst="rect">
            <a:avLst/>
          </a:prstGeom>
        </p:spPr>
      </p:pic>
      <p:pic>
        <p:nvPicPr>
          <p:cNvPr id="6" name="5 - Εικόνα" descr="Netiquette D2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527" y="3081433"/>
            <a:ext cx="3517642" cy="26382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>
            <a:extLst>
              <a:ext uri="{FF2B5EF4-FFF2-40B4-BE49-F238E27FC236}">
                <a16:creationId xmlns="" xmlns:a16="http://schemas.microsoft.com/office/drawing/2014/main" id="{E984AEA5-0C92-2ED4-0F7A-96A30992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114" y="121298"/>
            <a:ext cx="10364451" cy="613004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    </a:t>
            </a:r>
            <a:r>
              <a:rPr lang="el-GR" sz="2700" dirty="0" smtClean="0">
                <a:solidFill>
                  <a:schemeClr val="accent3"/>
                </a:solidFill>
              </a:rPr>
              <a:t>ΨΗΦΙΑΚΗ </a:t>
            </a:r>
            <a:r>
              <a:rPr lang="el-GR" sz="2700" dirty="0" smtClean="0">
                <a:solidFill>
                  <a:schemeClr val="accent3"/>
                </a:solidFill>
              </a:rPr>
              <a:t>ΑΦΙΣΑ </a:t>
            </a:r>
            <a:r>
              <a:rPr lang="el-GR" sz="2700" dirty="0" smtClean="0">
                <a:solidFill>
                  <a:schemeClr val="accent3"/>
                </a:solidFill>
              </a:rPr>
              <a:t>για </a:t>
            </a:r>
            <a:r>
              <a:rPr lang="el-GR" sz="2700" dirty="0" smtClean="0">
                <a:solidFill>
                  <a:schemeClr val="accent3"/>
                </a:solidFill>
              </a:rPr>
              <a:t>την </a:t>
            </a:r>
            <a:r>
              <a:rPr lang="el-GR" sz="2700" dirty="0" err="1" smtClean="0">
                <a:solidFill>
                  <a:schemeClr val="accent3"/>
                </a:solidFill>
              </a:rPr>
              <a:t>ασφαλη</a:t>
            </a:r>
            <a:r>
              <a:rPr lang="el-GR" sz="2700" dirty="0" smtClean="0">
                <a:solidFill>
                  <a:schemeClr val="accent3"/>
                </a:solidFill>
              </a:rPr>
              <a:t> </a:t>
            </a:r>
            <a:r>
              <a:rPr lang="el-GR" sz="2700" dirty="0" err="1" smtClean="0">
                <a:solidFill>
                  <a:schemeClr val="accent3"/>
                </a:solidFill>
              </a:rPr>
              <a:t>χρηση</a:t>
            </a:r>
            <a:r>
              <a:rPr lang="el-GR" sz="2700" dirty="0" smtClean="0">
                <a:solidFill>
                  <a:schemeClr val="accent3"/>
                </a:solidFill>
              </a:rPr>
              <a:t> του </a:t>
            </a:r>
            <a:r>
              <a:rPr lang="el-GR" sz="2700" dirty="0" err="1" smtClean="0">
                <a:solidFill>
                  <a:schemeClr val="accent3"/>
                </a:solidFill>
              </a:rPr>
              <a:t>διαδικτυου</a:t>
            </a:r>
            <a:endParaRPr lang="el-GR" sz="2700" dirty="0">
              <a:solidFill>
                <a:schemeClr val="accent3"/>
              </a:solidFill>
            </a:endParaRPr>
          </a:p>
        </p:txBody>
      </p:sp>
      <p:pic>
        <p:nvPicPr>
          <p:cNvPr id="4" name="3 - Εικόνα" descr="Multicolour_Reading_Comprehension_Strategies_Infographic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062" y="590938"/>
            <a:ext cx="2506825" cy="62670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DE9B3257-5BEF-52A7-5879-F694334EF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4472"/>
            <a:ext cx="3699164" cy="3283527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2C1EB120-3AE0-7A5E-B79A-4ACDE653B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876" y="1673915"/>
            <a:ext cx="3748688" cy="328352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CB67B7A7-0EBB-5F83-34FA-EC3678963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277" y="3213688"/>
            <a:ext cx="4342723" cy="3644312"/>
          </a:xfrm>
          <a:prstGeom prst="rect">
            <a:avLst/>
          </a:prstGeom>
        </p:spPr>
      </p:pic>
      <p:sp>
        <p:nvSpPr>
          <p:cNvPr id="7" name="Τίτλος 1">
            <a:extLst>
              <a:ext uri="{FF2B5EF4-FFF2-40B4-BE49-F238E27FC236}">
                <a16:creationId xmlns="" xmlns:a16="http://schemas.microsoft.com/office/drawing/2014/main" id="{D068A0DA-30A5-E2F1-86C6-DCEDA6469FC8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75308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uLnTx/>
                <a:uFillTx/>
                <a:latin typeface="+mj-lt"/>
                <a:ea typeface="+mj-ea"/>
                <a:cs typeface="+mj-cs"/>
              </a:rPr>
              <a:t>Δημιουργια</a:t>
            </a:r>
            <a:r>
              <a:rPr kumimoji="0" lang="el-GR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uLnTx/>
                <a:uFillTx/>
                <a:latin typeface="+mj-lt"/>
                <a:ea typeface="+mj-ea"/>
                <a:cs typeface="+mj-cs"/>
              </a:rPr>
              <a:t>λογοτυπου</a:t>
            </a:r>
            <a:endParaRPr kumimoji="0" lang="el-GR" sz="3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00FFFF"/>
              </a:highligh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520888" y="1950097"/>
            <a:ext cx="886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>
                <a:solidFill>
                  <a:srgbClr val="FF0000"/>
                </a:solidFill>
              </a:rPr>
              <a:t>Β2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4177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8C9629CA-238F-AB81-4F29-435BA150F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659" y="1838131"/>
            <a:ext cx="4168486" cy="34290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88CE6840-4E08-E85A-8735-77B60C43D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30" y="4517152"/>
            <a:ext cx="2518381" cy="1855012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="" xmlns:a16="http://schemas.microsoft.com/office/drawing/2014/main" id="{5E7CD0C7-97B2-BF3F-94E5-E9B8C0378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566" y="4438180"/>
            <a:ext cx="2564009" cy="1728710"/>
          </a:xfrm>
          <a:prstGeom prst="rect">
            <a:avLst/>
          </a:prstGeom>
        </p:spPr>
      </p:pic>
      <p:pic>
        <p:nvPicPr>
          <p:cNvPr id="5" name="Εικόνα 2">
            <a:extLst>
              <a:ext uri="{FF2B5EF4-FFF2-40B4-BE49-F238E27FC236}">
                <a16:creationId xmlns="" xmlns:a16="http://schemas.microsoft.com/office/drawing/2014/main" id="{4ABFCAA5-C93B-0EDF-E97A-2A97FCFB7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30" y="2992800"/>
            <a:ext cx="2117210" cy="1504502"/>
          </a:xfrm>
          <a:prstGeom prst="rect">
            <a:avLst/>
          </a:prstGeom>
        </p:spPr>
      </p:pic>
      <p:pic>
        <p:nvPicPr>
          <p:cNvPr id="6" name="Εικόνα 4">
            <a:extLst>
              <a:ext uri="{FF2B5EF4-FFF2-40B4-BE49-F238E27FC236}">
                <a16:creationId xmlns="" xmlns:a16="http://schemas.microsoft.com/office/drawing/2014/main" id="{5BB9A88F-984C-5A10-1B6E-B2AF097000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7572" y="3629607"/>
            <a:ext cx="1615163" cy="114002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421D7A2C-3E76-8018-BEDB-C40F2EF978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8422" y="2399800"/>
            <a:ext cx="2187453" cy="1603033"/>
          </a:xfrm>
          <a:prstGeom prst="rect">
            <a:avLst/>
          </a:prstGeom>
        </p:spPr>
      </p:pic>
      <p:pic>
        <p:nvPicPr>
          <p:cNvPr id="8" name="Εικόνα 2">
            <a:extLst>
              <a:ext uri="{FF2B5EF4-FFF2-40B4-BE49-F238E27FC236}">
                <a16:creationId xmlns="" xmlns:a16="http://schemas.microsoft.com/office/drawing/2014/main" id="{B30F0377-FBD0-1C08-505A-A97B39848E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2673" y="5498796"/>
            <a:ext cx="1743621" cy="1209914"/>
          </a:xfrm>
          <a:prstGeom prst="rect">
            <a:avLst/>
          </a:prstGeom>
        </p:spPr>
      </p:pic>
      <p:pic>
        <p:nvPicPr>
          <p:cNvPr id="10" name="Εικόνα 6">
            <a:extLst>
              <a:ext uri="{FF2B5EF4-FFF2-40B4-BE49-F238E27FC236}">
                <a16:creationId xmlns="" xmlns:a16="http://schemas.microsoft.com/office/drawing/2014/main" id="{16EA62C6-3455-46A5-8E76-C38D44DB2F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4189" y="5416420"/>
            <a:ext cx="1596848" cy="1226976"/>
          </a:xfrm>
          <a:prstGeom prst="rect">
            <a:avLst/>
          </a:prstGeom>
        </p:spPr>
      </p:pic>
      <p:pic>
        <p:nvPicPr>
          <p:cNvPr id="12" name="Εικόνα 7">
            <a:extLst>
              <a:ext uri="{FF2B5EF4-FFF2-40B4-BE49-F238E27FC236}">
                <a16:creationId xmlns="" xmlns:a16="http://schemas.microsoft.com/office/drawing/2014/main" id="{E5396DF5-37A1-2359-09DD-0BD2FEAD15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9028" y="1447609"/>
            <a:ext cx="2441919" cy="1594170"/>
          </a:xfrm>
          <a:prstGeom prst="rect">
            <a:avLst/>
          </a:prstGeom>
        </p:spPr>
      </p:pic>
      <p:pic>
        <p:nvPicPr>
          <p:cNvPr id="13" name="Εικόνα 4">
            <a:extLst>
              <a:ext uri="{FF2B5EF4-FFF2-40B4-BE49-F238E27FC236}">
                <a16:creationId xmlns="" xmlns:a16="http://schemas.microsoft.com/office/drawing/2014/main" id="{8E3E7067-D0D4-822A-D56C-4F5ABD0462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81946" y="1324946"/>
            <a:ext cx="2006890" cy="1339497"/>
          </a:xfrm>
          <a:prstGeom prst="rect">
            <a:avLst/>
          </a:prstGeom>
        </p:spPr>
      </p:pic>
      <p:sp>
        <p:nvSpPr>
          <p:cNvPr id="14" name="Τίτλος 1">
            <a:extLst>
              <a:ext uri="{FF2B5EF4-FFF2-40B4-BE49-F238E27FC236}">
                <a16:creationId xmlns="" xmlns:a16="http://schemas.microsoft.com/office/drawing/2014/main" id="{D068A0DA-30A5-E2F1-86C6-DCEDA6469FC8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75308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uLnTx/>
                <a:uFillTx/>
                <a:latin typeface="+mj-lt"/>
                <a:ea typeface="+mj-ea"/>
                <a:cs typeface="+mj-cs"/>
              </a:rPr>
              <a:t>Δημιουργια</a:t>
            </a:r>
            <a:r>
              <a:rPr kumimoji="0" lang="el-GR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uLnTx/>
                <a:uFillTx/>
                <a:latin typeface="+mj-lt"/>
                <a:ea typeface="+mj-ea"/>
                <a:cs typeface="+mj-cs"/>
              </a:rPr>
              <a:t>λογοτυπου</a:t>
            </a:r>
            <a:endParaRPr kumimoji="0" lang="el-GR" sz="3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00FFFF"/>
              </a:highligh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7921688" y="1399592"/>
            <a:ext cx="886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>
                <a:solidFill>
                  <a:srgbClr val="FF0000"/>
                </a:solidFill>
              </a:rPr>
              <a:t>Α1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0769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4E371857-802A-EED6-DA0F-A4D1A38B9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2652"/>
            <a:ext cx="5913633" cy="4938188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1023983A-CCC3-88C7-7B7F-325B392BE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82652"/>
            <a:ext cx="5913633" cy="4938188"/>
          </a:xfrm>
          <a:prstGeom prst="rect">
            <a:avLst/>
          </a:prstGeom>
        </p:spPr>
      </p:pic>
      <p:sp>
        <p:nvSpPr>
          <p:cNvPr id="6" name="Τίτλος 1">
            <a:extLst>
              <a:ext uri="{FF2B5EF4-FFF2-40B4-BE49-F238E27FC236}">
                <a16:creationId xmlns="" xmlns:a16="http://schemas.microsoft.com/office/drawing/2014/main" id="{D068A0DA-30A5-E2F1-86C6-DCEDA6469FC8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75308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uLnTx/>
                <a:uFillTx/>
                <a:latin typeface="+mj-lt"/>
                <a:ea typeface="+mj-ea"/>
                <a:cs typeface="+mj-cs"/>
              </a:rPr>
              <a:t>Δημιουργια</a:t>
            </a:r>
            <a:r>
              <a:rPr kumimoji="0" lang="el-GR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uLnTx/>
                <a:uFillTx/>
                <a:latin typeface="+mj-lt"/>
                <a:ea typeface="+mj-ea"/>
                <a:cs typeface="+mj-cs"/>
              </a:rPr>
              <a:t>λογοτυπου</a:t>
            </a:r>
            <a:endParaRPr kumimoji="0" lang="el-GR" sz="3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00FFFF"/>
              </a:highligh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9554546" y="951722"/>
            <a:ext cx="886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>
                <a:solidFill>
                  <a:srgbClr val="FF0000"/>
                </a:solidFill>
              </a:rPr>
              <a:t>Δ2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0770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2121DE8C-6E2E-F06C-3D99-44D180B99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48" y="1166327"/>
            <a:ext cx="3752970" cy="541888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D4B69141-0D45-07B7-2935-31C1BB803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322" y="1365406"/>
            <a:ext cx="3663821" cy="257245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CB46D518-379A-4DBA-7B37-2462AF4D9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4197003"/>
            <a:ext cx="3775788" cy="2602808"/>
          </a:xfrm>
          <a:prstGeom prst="rect">
            <a:avLst/>
          </a:prstGeom>
        </p:spPr>
      </p:pic>
      <p:sp>
        <p:nvSpPr>
          <p:cNvPr id="6" name="Τίτλος 1">
            <a:extLst>
              <a:ext uri="{FF2B5EF4-FFF2-40B4-BE49-F238E27FC236}">
                <a16:creationId xmlns="" xmlns:a16="http://schemas.microsoft.com/office/drawing/2014/main" id="{D068A0DA-30A5-E2F1-86C6-DCEDA6469FC8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75308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uLnTx/>
                <a:uFillTx/>
                <a:latin typeface="+mj-lt"/>
                <a:ea typeface="+mj-ea"/>
                <a:cs typeface="+mj-cs"/>
              </a:rPr>
              <a:t>Δημιουργια</a:t>
            </a:r>
            <a:r>
              <a:rPr kumimoji="0" lang="el-GR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uLnTx/>
                <a:uFillTx/>
                <a:latin typeface="+mj-lt"/>
                <a:ea typeface="+mj-ea"/>
                <a:cs typeface="+mj-cs"/>
              </a:rPr>
              <a:t>λογοτυπου</a:t>
            </a:r>
            <a:endParaRPr kumimoji="0" lang="el-GR" sz="3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00FFFF"/>
              </a:highligh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0254340" y="3573624"/>
            <a:ext cx="886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>
                <a:solidFill>
                  <a:srgbClr val="FF0000"/>
                </a:solidFill>
              </a:rPr>
              <a:t>Δ2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6496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7960C252-F128-5281-0C8E-85ACF5EA2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790" y="1375625"/>
            <a:ext cx="4028761" cy="537404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836EFD35-CC75-C94C-EC77-1FF6F2792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312" y="1427584"/>
            <a:ext cx="3924888" cy="5307484"/>
          </a:xfrm>
          <a:prstGeom prst="rect">
            <a:avLst/>
          </a:prstGeom>
        </p:spPr>
      </p:pic>
      <p:sp>
        <p:nvSpPr>
          <p:cNvPr id="7" name="Τίτλος 1">
            <a:extLst>
              <a:ext uri="{FF2B5EF4-FFF2-40B4-BE49-F238E27FC236}">
                <a16:creationId xmlns="" xmlns:a16="http://schemas.microsoft.com/office/drawing/2014/main" id="{D068A0DA-30A5-E2F1-86C6-DCEDA6469FC8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75308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uLnTx/>
                <a:uFillTx/>
                <a:latin typeface="+mj-lt"/>
                <a:ea typeface="+mj-ea"/>
                <a:cs typeface="+mj-cs"/>
              </a:rPr>
              <a:t>Δημιουργια</a:t>
            </a:r>
            <a:r>
              <a:rPr kumimoji="0" lang="el-GR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uLnTx/>
                <a:uFillTx/>
                <a:latin typeface="+mj-lt"/>
                <a:ea typeface="+mj-ea"/>
                <a:cs typeface="+mj-cs"/>
              </a:rPr>
              <a:t>λογοτυπου</a:t>
            </a:r>
            <a:endParaRPr kumimoji="0" lang="el-GR" sz="3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00FFFF"/>
              </a:highligh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346438" y="3452326"/>
            <a:ext cx="886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>
                <a:solidFill>
                  <a:srgbClr val="FF0000"/>
                </a:solidFill>
              </a:rPr>
              <a:t>Δ1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1458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F273A9F-8F7A-C3EF-8CE5-32EEBA1D4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113" y="0"/>
            <a:ext cx="10364451" cy="1014153"/>
          </a:xfrm>
        </p:spPr>
        <p:txBody>
          <a:bodyPr>
            <a:normAutofit/>
          </a:bodyPr>
          <a:lstStyle/>
          <a:p>
            <a:r>
              <a:rPr lang="el-GR" sz="2400" b="1" dirty="0">
                <a:highlight>
                  <a:srgbClr val="FFFF00"/>
                </a:highlight>
              </a:rPr>
              <a:t>ΠΟΣΤΕΡ</a:t>
            </a:r>
            <a:br>
              <a:rPr lang="el-GR" sz="2400" b="1" dirty="0">
                <a:highlight>
                  <a:srgbClr val="FFFF00"/>
                </a:highlight>
              </a:rPr>
            </a:br>
            <a:r>
              <a:rPr lang="el-GR" sz="2400" b="1" dirty="0" smtClean="0">
                <a:highlight>
                  <a:srgbClr val="FFFF00"/>
                </a:highlight>
              </a:rPr>
              <a:t>με </a:t>
            </a:r>
            <a:r>
              <a:rPr lang="el-GR" sz="2400" b="1" dirty="0">
                <a:highlight>
                  <a:srgbClr val="FFFF00"/>
                </a:highlight>
              </a:rPr>
              <a:t>ΤΙΣ ΔΗΜΙΟΥΡΓΙΕΣ ΟΛΩΝ ΤΩΝ ΣΥΜΜΕΤΕΧΟΝΤΩΝ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9D517A80-DA4D-0F48-C393-48000E606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454" y="1231488"/>
            <a:ext cx="5209734" cy="56265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314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202024" y="569167"/>
            <a:ext cx="6792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latin typeface="Ink Free" pitchFamily="66" charset="0"/>
              </a:rPr>
              <a:t>Λίγα λόγια για το έργο…</a:t>
            </a:r>
            <a:endParaRPr lang="en-US" sz="4400" b="1" dirty="0">
              <a:latin typeface="Ink Free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615820" y="1390261"/>
            <a:ext cx="1048760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Διάρκεια: </a:t>
            </a:r>
            <a:r>
              <a:rPr lang="el-GR" dirty="0" smtClean="0"/>
              <a:t>Φεβρουάριος – Μάιος 2024</a:t>
            </a:r>
          </a:p>
          <a:p>
            <a:r>
              <a:rPr lang="el-GR" b="1" dirty="0" smtClean="0"/>
              <a:t>Θέμα:</a:t>
            </a:r>
            <a:r>
              <a:rPr lang="el-GR" dirty="0" smtClean="0"/>
              <a:t> Συναισθηματική αγωγή</a:t>
            </a:r>
          </a:p>
          <a:p>
            <a:r>
              <a:rPr lang="el-GR" b="1" dirty="0" smtClean="0"/>
              <a:t>Τμήματα του 8</a:t>
            </a:r>
            <a:r>
              <a:rPr lang="el-GR" b="1" baseline="30000" dirty="0" smtClean="0"/>
              <a:t>ου</a:t>
            </a:r>
            <a:r>
              <a:rPr lang="el-GR" b="1" dirty="0" smtClean="0"/>
              <a:t> Δημοτικού Σχολείου Θεσσαλονίκης που συμμετείχαν στο έργο: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Α1 (Παρασκευή </a:t>
            </a:r>
            <a:r>
              <a:rPr lang="el-GR" dirty="0" err="1" smtClean="0"/>
              <a:t>Καξίρα</a:t>
            </a:r>
            <a:r>
              <a:rPr lang="el-GR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Β2 (Γεωργία Δρακοπούλου)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Δ1 (</a:t>
            </a:r>
            <a:r>
              <a:rPr lang="el-GR" dirty="0" err="1" smtClean="0"/>
              <a:t>Στεργιανή</a:t>
            </a:r>
            <a:r>
              <a:rPr lang="el-GR" dirty="0" smtClean="0"/>
              <a:t> </a:t>
            </a:r>
            <a:r>
              <a:rPr lang="el-GR" dirty="0" err="1" smtClean="0"/>
              <a:t>Κεραμάρη</a:t>
            </a:r>
            <a:r>
              <a:rPr lang="el-GR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Δ2 (Απόστολος Νικηφόρου)</a:t>
            </a:r>
          </a:p>
          <a:p>
            <a:r>
              <a:rPr lang="el-GR" dirty="0" smtClean="0"/>
              <a:t>και η εκπαιδευτικός Τ.Π.Ε. Κατερίνα </a:t>
            </a:r>
            <a:r>
              <a:rPr lang="el-GR" dirty="0" err="1" smtClean="0"/>
              <a:t>Σλημιστινού</a:t>
            </a:r>
            <a:endParaRPr lang="el-GR" dirty="0" smtClean="0"/>
          </a:p>
          <a:p>
            <a:endParaRPr lang="el-GR" b="1" dirty="0" smtClean="0"/>
          </a:p>
          <a:p>
            <a:r>
              <a:rPr lang="el-GR" b="1" dirty="0" smtClean="0"/>
              <a:t>Συνεργαζόμενα σχολεία:</a:t>
            </a:r>
          </a:p>
          <a:p>
            <a:pPr>
              <a:buFont typeface="Arial" pitchFamily="34" charset="0"/>
              <a:buChar char="•"/>
            </a:pPr>
            <a:r>
              <a:rPr lang="el-GR" b="1" dirty="0" smtClean="0"/>
              <a:t> </a:t>
            </a:r>
            <a:r>
              <a:rPr lang="el-GR" dirty="0" smtClean="0"/>
              <a:t>28ο Νηπιαγωγείο Θεσσαλονίκης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Νηπιαγωγείο Κλειδιού Ημαθίας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Gazi</a:t>
            </a:r>
            <a:r>
              <a:rPr lang="en-US" dirty="0" smtClean="0"/>
              <a:t> </a:t>
            </a:r>
            <a:r>
              <a:rPr lang="en-US" dirty="0" err="1" smtClean="0"/>
              <a:t>İmam</a:t>
            </a:r>
            <a:r>
              <a:rPr lang="en-US" dirty="0" smtClean="0"/>
              <a:t> </a:t>
            </a:r>
            <a:r>
              <a:rPr lang="en-US" dirty="0" err="1" smtClean="0"/>
              <a:t>Hatip</a:t>
            </a:r>
            <a:r>
              <a:rPr lang="en-US" dirty="0" smtClean="0"/>
              <a:t> Middle School</a:t>
            </a:r>
            <a:r>
              <a:rPr lang="el-GR" dirty="0" smtClean="0"/>
              <a:t>, Τουρκία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CEIP Vicente Aleixandre</a:t>
            </a:r>
            <a:r>
              <a:rPr lang="el-GR" dirty="0" smtClean="0"/>
              <a:t> , Ισπανία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Gazipaşa</a:t>
            </a:r>
            <a:r>
              <a:rPr lang="en-US" dirty="0" smtClean="0"/>
              <a:t> </a:t>
            </a:r>
            <a:r>
              <a:rPr lang="en-US" dirty="0" err="1" smtClean="0"/>
              <a:t>İlkokulu</a:t>
            </a:r>
            <a:r>
              <a:rPr lang="en-US" dirty="0" smtClean="0"/>
              <a:t>, </a:t>
            </a:r>
            <a:r>
              <a:rPr lang="el-GR" dirty="0" smtClean="0"/>
              <a:t>Τουρκία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r>
              <a:rPr lang="es-ES" dirty="0" smtClean="0"/>
              <a:t/>
            </a:r>
            <a:br>
              <a:rPr lang="es-ES" dirty="0" smtClean="0"/>
            </a:br>
            <a:endParaRPr lang="el-GR" dirty="0" smtClean="0"/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86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780522" y="447869"/>
            <a:ext cx="7137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latin typeface="Ink Free" pitchFamily="66" charset="0"/>
              </a:rPr>
              <a:t>Μία καλλιτεχνική αποστολή (</a:t>
            </a:r>
            <a:r>
              <a:rPr lang="en-US" sz="3200" b="1" dirty="0" smtClean="0">
                <a:latin typeface="Ink Free" pitchFamily="66" charset="0"/>
              </a:rPr>
              <a:t>Art Mission)</a:t>
            </a:r>
            <a:endParaRPr lang="en-US" sz="3200" b="1" dirty="0">
              <a:latin typeface="Ink Free" pitchFamily="66" charset="0"/>
            </a:endParaRPr>
          </a:p>
        </p:txBody>
      </p:sp>
      <p:pic>
        <p:nvPicPr>
          <p:cNvPr id="4" name="3 - Εικόνα" descr="Αρτ μισιον α1 β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28" y="1578289"/>
            <a:ext cx="2191528" cy="3390359"/>
          </a:xfrm>
          <a:prstGeom prst="rect">
            <a:avLst/>
          </a:prstGeom>
        </p:spPr>
      </p:pic>
      <p:pic>
        <p:nvPicPr>
          <p:cNvPr id="5" name="4 - Εικόνα" descr="αρτ μισιον δ τάξ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119" y="1502228"/>
            <a:ext cx="3905380" cy="3690584"/>
          </a:xfrm>
          <a:prstGeom prst="rect">
            <a:avLst/>
          </a:prstGeom>
        </p:spPr>
      </p:pic>
      <p:pic>
        <p:nvPicPr>
          <p:cNvPr id="6" name="5 - Εικόνα" descr="αρτ μισιον δ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3791" y="1567542"/>
            <a:ext cx="2197799" cy="3445795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7343188" y="5271795"/>
            <a:ext cx="1856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>
                <a:solidFill>
                  <a:srgbClr val="FF0000"/>
                </a:solidFill>
              </a:rPr>
              <a:t>Δ1</a:t>
            </a:r>
            <a:r>
              <a:rPr lang="en-US" sz="4400" dirty="0" smtClean="0">
                <a:solidFill>
                  <a:srgbClr val="FF0000"/>
                </a:solidFill>
              </a:rPr>
              <a:t>,</a:t>
            </a:r>
            <a:r>
              <a:rPr lang="el-GR" sz="4400" dirty="0" smtClean="0">
                <a:solidFill>
                  <a:srgbClr val="FF0000"/>
                </a:solidFill>
              </a:rPr>
              <a:t>Δ2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97156" y="5299787"/>
            <a:ext cx="1922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>
                <a:solidFill>
                  <a:srgbClr val="FF0000"/>
                </a:solidFill>
              </a:rPr>
              <a:t>Α1, Β2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7865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78796EF-6C52-7035-2598-1EFA6FA1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74816"/>
            <a:ext cx="10364451" cy="482138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3"/>
                </a:solidFill>
              </a:rPr>
              <a:t>ΣΥΝΕΡΓΑΤΙΚΟ ΚΟΛΛΑΖ ΜΕ ΘΕΜΑ ΤΟ ΛΟΥΝΑ ΠΑΡΚ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A1465F13-1534-1C6D-3753-7C06A0754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556954"/>
            <a:ext cx="10401300" cy="6076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1139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5BDD472F-5E64-401E-FECC-2BCD998AE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355" y="2984269"/>
            <a:ext cx="4319846" cy="3873731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="" xmlns:a16="http://schemas.microsoft.com/office/drawing/2014/main" id="{C3B1DB46-C75B-C9ED-9511-60274D64F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495" y="2984269"/>
            <a:ext cx="3940505" cy="3873731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C671BD43-A6B0-D6C7-B81C-24013B431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968" y="0"/>
            <a:ext cx="5627051" cy="3225338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5710334" y="4553339"/>
            <a:ext cx="951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B2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313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AB3B4ED-B822-D2C3-250C-6CE8E9CC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807" y="-299258"/>
            <a:ext cx="10877909" cy="1446571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Β2                                                                                </a:t>
            </a:r>
            <a:r>
              <a:rPr lang="el-GR" sz="3200" dirty="0">
                <a:solidFill>
                  <a:schemeClr val="accent6">
                    <a:lumMod val="75000"/>
                  </a:schemeClr>
                </a:solidFill>
              </a:rPr>
              <a:t>Τα </a:t>
            </a:r>
            <a:r>
              <a:rPr lang="el-GR" sz="3200" dirty="0" err="1">
                <a:solidFill>
                  <a:schemeClr val="accent6">
                    <a:lumMod val="75000"/>
                  </a:schemeClr>
                </a:solidFill>
              </a:rPr>
              <a:t>λουλουδια</a:t>
            </a:r>
            <a:r>
              <a:rPr lang="el-GR" sz="3200" dirty="0">
                <a:solidFill>
                  <a:schemeClr val="accent6">
                    <a:lumMod val="75000"/>
                  </a:schemeClr>
                </a:solidFill>
              </a:rPr>
              <a:t> των </a:t>
            </a:r>
            <a:r>
              <a:rPr lang="el-GR" sz="3200" dirty="0" err="1">
                <a:solidFill>
                  <a:schemeClr val="accent6">
                    <a:lumMod val="75000"/>
                  </a:schemeClr>
                </a:solidFill>
              </a:rPr>
              <a:t>συναισθηματων</a:t>
            </a:r>
            <a:r>
              <a:rPr lang="el-GR" sz="3200" dirty="0">
                <a:solidFill>
                  <a:schemeClr val="accent6">
                    <a:lumMod val="75000"/>
                  </a:schemeClr>
                </a:solidFill>
              </a:rPr>
              <a:t>  (ΕΥΧΑΡΙΣΤΗΣΗ)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13038215-1381-09C2-3ABD-F00668CAA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22" y="1086928"/>
            <a:ext cx="5654478" cy="567963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57481CCE-1413-ADE9-F564-7ECCAF558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739" y="1086927"/>
            <a:ext cx="5403272" cy="56796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2621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0F922DF-A280-48D6-7116-64132822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55276"/>
            <a:ext cx="10921667" cy="871268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/>
                </a:solidFill>
              </a:rPr>
              <a:t>Δ1-Δ2                                                                                              Το </a:t>
            </a:r>
            <a:r>
              <a:rPr lang="el-GR" dirty="0" err="1">
                <a:solidFill>
                  <a:schemeClr val="accent1"/>
                </a:solidFill>
              </a:rPr>
              <a:t>λουλουδι</a:t>
            </a:r>
            <a:r>
              <a:rPr lang="el-GR" dirty="0">
                <a:solidFill>
                  <a:schemeClr val="accent1"/>
                </a:solidFill>
              </a:rPr>
              <a:t> του </a:t>
            </a:r>
            <a:r>
              <a:rPr lang="el-GR" dirty="0" err="1">
                <a:solidFill>
                  <a:schemeClr val="accent1"/>
                </a:solidFill>
              </a:rPr>
              <a:t>σεβασμου</a:t>
            </a:r>
            <a:endParaRPr lang="el-GR" dirty="0">
              <a:solidFill>
                <a:schemeClr val="accent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61A1FB97-33E6-7784-DEE8-6FEB04290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064" y="1026545"/>
            <a:ext cx="6625088" cy="58314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4353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κηπος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76" y="1088905"/>
            <a:ext cx="5333334" cy="5333334"/>
          </a:xfrm>
          <a:prstGeom prst="rect">
            <a:avLst/>
          </a:prstGeom>
        </p:spPr>
      </p:pic>
      <p:pic>
        <p:nvPicPr>
          <p:cNvPr id="4" name="3 - Εικόνα" descr="κηπος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896" y="1051582"/>
            <a:ext cx="5333334" cy="5333334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="" xmlns:a16="http://schemas.microsoft.com/office/drawing/2014/main" id="{BAB3B4ED-B822-D2C3-250C-6CE8E9CC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807" y="-299258"/>
            <a:ext cx="10877909" cy="1446571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</a:rPr>
              <a:t>Ο </a:t>
            </a:r>
            <a:r>
              <a:rPr lang="el-GR" sz="3200" dirty="0" err="1" smtClean="0">
                <a:solidFill>
                  <a:schemeClr val="accent6">
                    <a:lumMod val="75000"/>
                  </a:schemeClr>
                </a:solidFill>
              </a:rPr>
              <a:t>κηποσ</a:t>
            </a:r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</a:rPr>
              <a:t> των </a:t>
            </a:r>
            <a:r>
              <a:rPr lang="el-GR" sz="3200" dirty="0" err="1" smtClean="0">
                <a:solidFill>
                  <a:schemeClr val="accent6">
                    <a:lumMod val="75000"/>
                  </a:schemeClr>
                </a:solidFill>
              </a:rPr>
              <a:t>συναισθηματων</a:t>
            </a:r>
            <a:endParaRPr lang="el-G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>
            <a:extLst>
              <a:ext uri="{FF2B5EF4-FFF2-40B4-BE49-F238E27FC236}">
                <a16:creationId xmlns="" xmlns:a16="http://schemas.microsoft.com/office/drawing/2014/main" id="{BAB3B4ED-B822-D2C3-250C-6CE8E9CC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2" y="377017"/>
            <a:ext cx="11241118" cy="1446571"/>
          </a:xfrm>
        </p:spPr>
        <p:txBody>
          <a:bodyPr>
            <a:normAutofit/>
          </a:bodyPr>
          <a:lstStyle/>
          <a:p>
            <a:r>
              <a:rPr lang="el-GR" sz="2800" dirty="0" err="1" smtClean="0">
                <a:solidFill>
                  <a:schemeClr val="accent6">
                    <a:lumMod val="75000"/>
                  </a:schemeClr>
                </a:solidFill>
              </a:rPr>
              <a:t>Συννεφολεξο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 με τα </a:t>
            </a:r>
            <a:r>
              <a:rPr lang="el-GR" sz="2800" dirty="0" err="1" smtClean="0">
                <a:solidFill>
                  <a:schemeClr val="accent6">
                    <a:lumMod val="75000"/>
                  </a:schemeClr>
                </a:solidFill>
              </a:rPr>
              <a:t>συναισθηματα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 σε </a:t>
            </a:r>
            <a:r>
              <a:rPr lang="el-GR" sz="2800" dirty="0" err="1" smtClean="0">
                <a:solidFill>
                  <a:schemeClr val="accent6">
                    <a:lumMod val="75000"/>
                  </a:schemeClr>
                </a:solidFill>
              </a:rPr>
              <a:t>διαφορεσ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800" dirty="0" err="1" smtClean="0">
                <a:solidFill>
                  <a:schemeClr val="accent6">
                    <a:lumMod val="75000"/>
                  </a:schemeClr>
                </a:solidFill>
              </a:rPr>
              <a:t>γλωσσεσ</a:t>
            </a:r>
            <a:endParaRPr lang="el-G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3 - Εικόνα" descr="συννεφολεξο συναισθηματων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1611629"/>
            <a:ext cx="8221099" cy="490125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συναισθηματα ηχητικο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8613" y="587829"/>
            <a:ext cx="7969539" cy="5787701"/>
          </a:xfrm>
          <a:prstGeom prst="rect">
            <a:avLst/>
          </a:prstGeom>
        </p:spPr>
      </p:pic>
      <p:pic>
        <p:nvPicPr>
          <p:cNvPr id="6" name="Συναισθήματα Α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280466" y="1916502"/>
            <a:ext cx="798706" cy="798706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335900" y="1875453"/>
            <a:ext cx="886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>
                <a:solidFill>
                  <a:srgbClr val="FF0000"/>
                </a:solidFill>
              </a:rPr>
              <a:t>Α1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8" name="Συναισθήματα Β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1271134" y="3684037"/>
            <a:ext cx="809593" cy="809593"/>
          </a:xfrm>
          <a:prstGeom prst="rect">
            <a:avLst/>
          </a:prstGeom>
        </p:spPr>
      </p:pic>
      <p:sp>
        <p:nvSpPr>
          <p:cNvPr id="9" name="8 - TextBox"/>
          <p:cNvSpPr txBox="1"/>
          <p:nvPr/>
        </p:nvSpPr>
        <p:spPr>
          <a:xfrm>
            <a:off x="261254" y="3713583"/>
            <a:ext cx="886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>
                <a:solidFill>
                  <a:srgbClr val="FF0000"/>
                </a:solidFill>
              </a:rPr>
              <a:t>Β2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0" name="D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11124261" y="1733939"/>
            <a:ext cx="846915" cy="846915"/>
          </a:xfrm>
          <a:prstGeom prst="rect">
            <a:avLst/>
          </a:prstGeom>
        </p:spPr>
      </p:pic>
      <p:sp>
        <p:nvSpPr>
          <p:cNvPr id="11" name="10 - TextBox"/>
          <p:cNvSpPr txBox="1"/>
          <p:nvPr/>
        </p:nvSpPr>
        <p:spPr>
          <a:xfrm>
            <a:off x="10011744" y="1707502"/>
            <a:ext cx="886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>
                <a:solidFill>
                  <a:srgbClr val="FF0000"/>
                </a:solidFill>
              </a:rPr>
              <a:t>Δ1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2" name="D2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/>
          <a:stretch>
            <a:fillRect/>
          </a:stretch>
        </p:blipFill>
        <p:spPr>
          <a:xfrm>
            <a:off x="11105601" y="3453885"/>
            <a:ext cx="909118" cy="909118"/>
          </a:xfrm>
          <a:prstGeom prst="rect">
            <a:avLst/>
          </a:prstGeom>
        </p:spPr>
      </p:pic>
      <p:sp>
        <p:nvSpPr>
          <p:cNvPr id="13" name="12 - TextBox"/>
          <p:cNvSpPr txBox="1"/>
          <p:nvPr/>
        </p:nvSpPr>
        <p:spPr>
          <a:xfrm>
            <a:off x="10151703" y="3489649"/>
            <a:ext cx="886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>
                <a:solidFill>
                  <a:srgbClr val="FF0000"/>
                </a:solidFill>
              </a:rPr>
              <a:t>Δ2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7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9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8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B6B84D8-9F66-2BB1-45FA-719B2ADF7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57201"/>
            <a:ext cx="10364451" cy="473824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FF0000"/>
                </a:solidFill>
              </a:rPr>
              <a:t>Β2        </a:t>
            </a:r>
            <a:r>
              <a:rPr lang="el-GR" dirty="0" err="1">
                <a:solidFill>
                  <a:srgbClr val="FF0000"/>
                </a:solidFill>
              </a:rPr>
              <a:t>Κατασκευη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 err="1">
                <a:solidFill>
                  <a:srgbClr val="FF0000"/>
                </a:solidFill>
              </a:rPr>
              <a:t>κουκλασ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EA5C2E59-3253-0A1D-8F4F-94A225CB4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807" y="1005840"/>
            <a:ext cx="9136386" cy="57440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9498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E7CCE5D9-48CC-771C-9644-C6008A040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216131"/>
            <a:ext cx="11704320" cy="63841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026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82554" y="662473"/>
            <a:ext cx="1131803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accent6">
                    <a:lumMod val="75000"/>
                  </a:schemeClr>
                </a:solidFill>
              </a:rPr>
              <a:t>Οι στόχοι του έργου μας ήταν οι μαθητές και οι μαθήτριές μας:</a:t>
            </a:r>
          </a:p>
          <a:p>
            <a:endParaRPr lang="el-GR" b="1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να αναπτύξουν τις κοινωνικές τους δεξιότητες, όπως συναισθηματική έκφραση, συνεργασία, </a:t>
            </a:r>
            <a:r>
              <a:rPr lang="el-GR" sz="2400" dirty="0" err="1" smtClean="0">
                <a:latin typeface="Arial" pitchFamily="34" charset="0"/>
                <a:cs typeface="Arial" pitchFamily="34" charset="0"/>
              </a:rPr>
              <a:t>ενσυναίσθηση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και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αλληλοβοήθεια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να ξεπεράσουν τις διαπροσωπικές δυσκολίες από μικρή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ηλικία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 να αναγνωρίζουν και </a:t>
            </a:r>
            <a:r>
              <a:rPr lang="el-GR" sz="2400" dirty="0" err="1" smtClean="0">
                <a:latin typeface="Arial" pitchFamily="34" charset="0"/>
                <a:cs typeface="Arial" pitchFamily="34" charset="0"/>
              </a:rPr>
              <a:t>και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να εκφράζουν τα συναισθήματά τους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 να αλληλεπιδράσουν με παιδιά από άλλα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σχολεία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να καινοτομήσουν μέσω της συνεργασίας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 να αποκτήσουν μια μοναδική εμπειρία </a:t>
            </a:r>
            <a:r>
              <a:rPr lang="el-GR" sz="2400" dirty="0" err="1" smtClean="0">
                <a:latin typeface="Arial" pitchFamily="34" charset="0"/>
                <a:cs typeface="Arial" pitchFamily="34" charset="0"/>
              </a:rPr>
              <a:t>συνδημιουργίας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και καινοτομίας.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7373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AE2994CE-18BA-4A11-EA52-083E8E698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571" y="0"/>
            <a:ext cx="694944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0423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1D7724A-0598-A3B7-F653-D40E4D7E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-548639"/>
            <a:ext cx="10364451" cy="1745672"/>
          </a:xfrm>
        </p:spPr>
        <p:txBody>
          <a:bodyPr/>
          <a:lstStyle/>
          <a:p>
            <a:r>
              <a:rPr lang="el-GR" b="1" dirty="0">
                <a:solidFill>
                  <a:schemeClr val="accent1"/>
                </a:solidFill>
              </a:rPr>
              <a:t>Δ1-Δ2     ΤΟ ΨΩΜΙ ΤΗΣ ΑΓΑΠΗΣ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F50117D6-7B6A-AE7E-7DDF-580EFF314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004" y="656705"/>
            <a:ext cx="7290261" cy="60101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0765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B5724040-4E79-CFB1-C754-71765D4CD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05" y="1009996"/>
            <a:ext cx="5522420" cy="560693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04CD1747-D7B4-34D1-6F60-445CE1632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776" y="1009996"/>
            <a:ext cx="5522419" cy="56069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5811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E2A7B35D-2245-6633-C3C8-10B8BB8C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44" y="317581"/>
            <a:ext cx="10364451" cy="706582"/>
          </a:xfrm>
        </p:spPr>
        <p:txBody>
          <a:bodyPr>
            <a:normAutofit fontScale="90000"/>
          </a:bodyPr>
          <a:lstStyle/>
          <a:p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Δημιουργια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ψηφιακου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βιβλιου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(α1-Β2)</a:t>
            </a:r>
            <a:b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F2A315C8-1CA7-C38D-C92F-B5F7D15CC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05" y="1546167"/>
            <a:ext cx="10066712" cy="4693315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1324947" y="793102"/>
            <a:ext cx="940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Ink Free" pitchFamily="66" charset="0"/>
              </a:rPr>
              <a:t>Μια κοινωνική ιστορία γεμάτη συναισθήματα…</a:t>
            </a:r>
            <a:endParaRPr lang="en-US" sz="2800" b="1" dirty="0">
              <a:latin typeface="Ink Free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8513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7E807C73-CE48-8852-2C05-0296816F4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42" y="1138844"/>
            <a:ext cx="9966960" cy="4663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0802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F55FBDDD-5D20-21EF-50E7-9F9E7F404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56" y="1064029"/>
            <a:ext cx="9850582" cy="45803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64108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1EDF4DA9-928E-01EE-D8D2-85AEF8391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58" y="980901"/>
            <a:ext cx="9775768" cy="46052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4843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7DBD81FC-E328-6E28-E9FA-C42D0C12B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1180407"/>
            <a:ext cx="9833956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3389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31846E0-5958-7B31-FD48-26735E65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74568"/>
            <a:ext cx="10364451" cy="839586"/>
          </a:xfrm>
        </p:spPr>
        <p:txBody>
          <a:bodyPr/>
          <a:lstStyle/>
          <a:p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ΔΗΜΙΟΥΡΓΙΑ ΨΗΦΙΑΚΟΥ ΒΙΒΛΙΟΥ (Δ1-Δ2)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0749652F-0DB8-FB2A-0AA3-0E6A5C74A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53" y="1014154"/>
            <a:ext cx="8894618" cy="57524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25209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98AA24EF-9505-BF77-35B9-90C306707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6705"/>
            <a:ext cx="12192000" cy="5453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674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978090" y="699796"/>
            <a:ext cx="7445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Συνεργατικός χάρτης των σχολείων που συμμετείχαν στο έργο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- Εικόνα" descr="Συνεργαζόμενα σχολεια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818" y="2018990"/>
            <a:ext cx="8481060" cy="431292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0F6A8968-D986-B1CD-C250-EEF118A4F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2836"/>
            <a:ext cx="12192000" cy="52287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30377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6906AC72-C750-21B6-D5DD-02B7ED542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9585"/>
            <a:ext cx="12192000" cy="52370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22916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757D9BB4-F968-4CBA-04F4-97BF9C1FC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39" y="815339"/>
            <a:ext cx="9243753" cy="54192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88986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31846E0-5958-7B31-FD48-26735E65F647}"/>
              </a:ext>
            </a:extLst>
          </p:cNvPr>
          <p:cNvSpPr txBox="1">
            <a:spLocks/>
          </p:cNvSpPr>
          <p:nvPr/>
        </p:nvSpPr>
        <p:spPr>
          <a:xfrm>
            <a:off x="913775" y="174568"/>
            <a:ext cx="10364451" cy="839586"/>
          </a:xfrm>
          <a:prstGeom prst="rect">
            <a:avLst/>
          </a:prstGeom>
        </p:spPr>
        <p:txBody>
          <a:bodyPr/>
          <a:lstStyle/>
          <a:p>
            <a:pPr algn="ctr" fontAlgn="base"/>
            <a:r>
              <a:rPr lang="en-US" sz="3600" b="1" dirty="0" smtClean="0"/>
              <a:t>The travelling story</a:t>
            </a:r>
            <a:endParaRPr lang="el-GR" sz="3600" b="1" dirty="0" smtClean="0"/>
          </a:p>
          <a:p>
            <a:pPr algn="ctr" fontAlgn="base"/>
            <a:endParaRPr lang="en-US" sz="36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1371601" y="877077"/>
            <a:ext cx="9405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latin typeface="Ink Free" pitchFamily="66" charset="0"/>
              </a:rPr>
              <a:t>Μια κοινωνική ιστορία για τα συναισθήματα, που </a:t>
            </a:r>
            <a:r>
              <a:rPr lang="en-US" sz="2800" b="1" dirty="0" smtClean="0">
                <a:latin typeface="Ink Free" pitchFamily="66" charset="0"/>
              </a:rPr>
              <a:t>“</a:t>
            </a:r>
            <a:r>
              <a:rPr lang="el-GR" sz="2800" b="1" dirty="0" smtClean="0">
                <a:latin typeface="Ink Free" pitchFamily="66" charset="0"/>
              </a:rPr>
              <a:t>ταξίδεψε</a:t>
            </a:r>
            <a:r>
              <a:rPr lang="en-US" sz="2800" b="1" dirty="0" smtClean="0">
                <a:latin typeface="Ink Free" pitchFamily="66" charset="0"/>
              </a:rPr>
              <a:t>”</a:t>
            </a:r>
            <a:r>
              <a:rPr lang="el-GR" sz="2800" b="1" dirty="0" smtClean="0">
                <a:latin typeface="Ink Free" pitchFamily="66" charset="0"/>
              </a:rPr>
              <a:t> σε όλα τα σχολεία που συμμετείχαν στο έργο </a:t>
            </a:r>
            <a:endParaRPr lang="en-US" sz="2800" b="1" dirty="0">
              <a:latin typeface="Ink Free" pitchFamily="66" charset="0"/>
            </a:endParaRPr>
          </a:p>
        </p:txBody>
      </p:sp>
      <p:pic>
        <p:nvPicPr>
          <p:cNvPr id="5" name="4 - Εικόνα" descr="ιστορια 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789" y="2182819"/>
            <a:ext cx="4922520" cy="398526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ιστορια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04" y="0"/>
            <a:ext cx="9157140" cy="3538473"/>
          </a:xfrm>
          <a:prstGeom prst="rect">
            <a:avLst/>
          </a:prstGeom>
        </p:spPr>
      </p:pic>
      <p:pic>
        <p:nvPicPr>
          <p:cNvPr id="3" name="2 - Εικόνα" descr="ιστορια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874" y="3395347"/>
            <a:ext cx="9156208" cy="3491114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ιστορια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233" y="0"/>
            <a:ext cx="8934061" cy="3477411"/>
          </a:xfrm>
          <a:prstGeom prst="rect">
            <a:avLst/>
          </a:prstGeom>
        </p:spPr>
      </p:pic>
      <p:pic>
        <p:nvPicPr>
          <p:cNvPr id="3" name="2 - Εικόνα" descr="ιστορια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992" y="3424335"/>
            <a:ext cx="8978757" cy="343366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ιστορια 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65" y="1176938"/>
            <a:ext cx="11107260" cy="4253478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ιστορια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7624"/>
            <a:ext cx="12192000" cy="4665258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2099388" y="709127"/>
            <a:ext cx="751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8o </a:t>
            </a:r>
            <a:r>
              <a:rPr lang="el-GR" dirty="0" smtClean="0"/>
              <a:t>Δημοτικό Σχολείο Θεσσαλονίκης, Α1 και Β2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ιστορια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23" y="1380931"/>
            <a:ext cx="12090177" cy="4609322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2099388" y="709127"/>
            <a:ext cx="751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8o </a:t>
            </a:r>
            <a:r>
              <a:rPr lang="el-GR" dirty="0" smtClean="0"/>
              <a:t>Δημοτικό Σχολείο Θεσσαλονίκης Δ1, Δ2, Α1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>
            <a:extLst>
              <a:ext uri="{FF2B5EF4-FFF2-40B4-BE49-F238E27FC236}">
                <a16:creationId xmlns="" xmlns:a16="http://schemas.microsoft.com/office/drawing/2014/main" id="{A31846E0-5958-7B31-FD48-26735E65F647}"/>
              </a:ext>
            </a:extLst>
          </p:cNvPr>
          <p:cNvSpPr txBox="1">
            <a:spLocks/>
          </p:cNvSpPr>
          <p:nvPr/>
        </p:nvSpPr>
        <p:spPr>
          <a:xfrm>
            <a:off x="895113" y="435825"/>
            <a:ext cx="10364451" cy="83958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ΨΗΦΙΑΚα</a:t>
            </a:r>
            <a:r>
              <a:rPr kumimoji="0" lang="el-GR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32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εργαλεια</a:t>
            </a:r>
            <a:r>
              <a:rPr lang="el-GR" sz="3200" cap="all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που </a:t>
            </a:r>
            <a:r>
              <a:rPr lang="el-GR" sz="3200" cap="all" dirty="0" err="1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χρησιμοποιηθηκαν</a:t>
            </a:r>
            <a:endParaRPr kumimoji="0" lang="el-GR" sz="3200" b="0" i="0" u="none" strike="noStrike" kern="1200" cap="all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- Εικόνα" descr="symbaloo_i_feel_i_express_i_ctrea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502" y="1470092"/>
            <a:ext cx="8322119" cy="48000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D870626B-3C4A-30C3-8858-B0A6904B6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39" y="773083"/>
            <a:ext cx="11729721" cy="6001789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="" xmlns:a16="http://schemas.microsoft.com/office/drawing/2014/main" id="{9519DF2D-0592-4DBD-4F57-05F163CDABDC}"/>
              </a:ext>
            </a:extLst>
          </p:cNvPr>
          <p:cNvSpPr txBox="1">
            <a:spLocks/>
          </p:cNvSpPr>
          <p:nvPr/>
        </p:nvSpPr>
        <p:spPr>
          <a:xfrm>
            <a:off x="913775" y="58189"/>
            <a:ext cx="10364451" cy="51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uLnTx/>
                <a:uFillTx/>
                <a:latin typeface="+mj-lt"/>
                <a:ea typeface="+mj-ea"/>
                <a:cs typeface="+mj-cs"/>
              </a:rPr>
              <a:t>ΨΗΦΙΑΚΗ ΔΗΜΙΟΥΡΓΙΑ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uLnTx/>
                <a:uFillTx/>
                <a:latin typeface="+mj-lt"/>
                <a:ea typeface="+mj-ea"/>
                <a:cs typeface="+mj-cs"/>
              </a:rPr>
              <a:t>avatar</a:t>
            </a:r>
            <a:r>
              <a:rPr kumimoji="0" lang="el-GR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uLnTx/>
                <a:uFillTx/>
                <a:latin typeface="+mj-lt"/>
                <a:ea typeface="+mj-ea"/>
                <a:cs typeface="+mj-cs"/>
              </a:rPr>
              <a:t> ΤΜΗΜΑ Α1</a:t>
            </a:r>
            <a:endParaRPr kumimoji="0" lang="el-GR" sz="3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00FFFF"/>
              </a:highligh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20012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2">
            <a:extLst>
              <a:ext uri="{FF2B5EF4-FFF2-40B4-BE49-F238E27FC236}">
                <a16:creationId xmlns="" xmlns:a16="http://schemas.microsoft.com/office/drawing/2014/main" id="{95E380C8-23D4-46D3-D722-4F154B20F9A4}"/>
              </a:ext>
            </a:extLst>
          </p:cNvPr>
          <p:cNvSpPr txBox="1">
            <a:spLocks/>
          </p:cNvSpPr>
          <p:nvPr/>
        </p:nvSpPr>
        <p:spPr>
          <a:xfrm>
            <a:off x="923106" y="819906"/>
            <a:ext cx="10364452" cy="5400503"/>
          </a:xfrm>
          <a:prstGeom prst="rect">
            <a:avLst/>
          </a:prstGeom>
        </p:spPr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l-GR" sz="2800" b="1" i="0" u="none" strike="noStrike" kern="1200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Ink Free" pitchFamily="66" charset="0"/>
              </a:rPr>
              <a:t>Οι μαθητές και οι μαθήτριες όλων των τμημάτων </a:t>
            </a:r>
            <a:r>
              <a:rPr lang="el-GR" sz="2800" b="1" dirty="0" smtClean="0">
                <a:solidFill>
                  <a:schemeClr val="accent6">
                    <a:lumMod val="75000"/>
                  </a:schemeClr>
                </a:solidFill>
                <a:latin typeface="Ink Free" pitchFamily="66" charset="0"/>
              </a:rPr>
              <a:t>ανταποκρίθηκαν με επιτυχία  </a:t>
            </a:r>
            <a:r>
              <a:rPr kumimoji="0" lang="el-GR" sz="2800" b="1" i="0" u="none" strike="noStrike" kern="1200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Ink Free" pitchFamily="66" charset="0"/>
              </a:rPr>
              <a:t>στις απαιτήσεις ενός ευρωπαϊκού έργου </a:t>
            </a:r>
            <a:r>
              <a:rPr kumimoji="0" lang="en-US" sz="2800" b="1" i="0" u="none" strike="noStrike" kern="1200" spc="0" normalizeH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Ink Free" pitchFamily="66" charset="0"/>
              </a:rPr>
              <a:t>eTwinning</a:t>
            </a:r>
            <a:r>
              <a:rPr kumimoji="0" lang="el-GR" sz="2800" b="1" i="0" u="none" strike="noStrike" kern="1200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Ink Free" pitchFamily="66" charset="0"/>
              </a:rPr>
              <a:t>!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l-GR" sz="2800" b="1" i="0" u="none" strike="noStrike" kern="1200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Ink Free" pitchFamily="66" charset="0"/>
              </a:rPr>
              <a:t>Συμμετείχαν σε </a:t>
            </a:r>
            <a:r>
              <a:rPr lang="el-GR" sz="2800" b="1" dirty="0" err="1" smtClean="0">
                <a:solidFill>
                  <a:schemeClr val="accent6">
                    <a:lumMod val="75000"/>
                  </a:schemeClr>
                </a:solidFill>
                <a:latin typeface="Ink Free" pitchFamily="66" charset="0"/>
              </a:rPr>
              <a:t>ό</a:t>
            </a:r>
            <a:r>
              <a:rPr kumimoji="0" lang="el-GR" sz="2800" b="1" i="0" u="none" strike="noStrike" kern="1200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Ink Free" pitchFamily="66" charset="0"/>
              </a:rPr>
              <a:t>λες τις δραστηριότητες που σχεδίασαν οι εκπαιδευτικοί όλων των συνεργαζόμενων σχολείων από κοινού και εξέφρασαν τα συναισθήματά τους μέσα από τις δημιουργίες τους!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2800" b="1" i="0" u="none" strike="noStrike" kern="1200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Ink Free" pitchFamily="66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l-GR" sz="2800" b="1" i="0" u="none" strike="noStrike" kern="1200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Ink Free" pitchFamily="66" charset="0"/>
              </a:rPr>
              <a:t>Συγχαρητήρια σε όλες και όλους!!!</a:t>
            </a:r>
            <a:endParaRPr kumimoji="0" lang="el-GR" sz="2800" b="1" i="0" u="none" strike="noStrike" kern="1200" spc="0" normalizeH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Ink Free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519DF2D-0592-4DBD-4F57-05F163CDA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8189"/>
            <a:ext cx="10364451" cy="515389"/>
          </a:xfrm>
        </p:spPr>
        <p:txBody>
          <a:bodyPr>
            <a:normAutofit fontScale="90000"/>
          </a:bodyPr>
          <a:lstStyle/>
          <a:p>
            <a:r>
              <a:rPr lang="el-GR" dirty="0">
                <a:highlight>
                  <a:srgbClr val="00FFFF"/>
                </a:highlight>
              </a:rPr>
              <a:t>ΨΗΦΙΑΚΗ ΔΗΜΙΟΥΡΓΙΑ </a:t>
            </a:r>
            <a:r>
              <a:rPr lang="en-US" dirty="0">
                <a:highlight>
                  <a:srgbClr val="00FFFF"/>
                </a:highlight>
              </a:rPr>
              <a:t>avatar</a:t>
            </a:r>
            <a:r>
              <a:rPr lang="el-GR" dirty="0">
                <a:highlight>
                  <a:srgbClr val="00FFFF"/>
                </a:highlight>
              </a:rPr>
              <a:t> ΤΜΗΜΑ Β2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E6E0652A-00AF-27A1-7E8F-86CF91B94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578"/>
            <a:ext cx="12192000" cy="62844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9050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0D540033-98D2-57FF-BCEA-7BD9441EC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7" y="964039"/>
            <a:ext cx="11787447" cy="5516326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="" xmlns:a16="http://schemas.microsoft.com/office/drawing/2014/main" id="{9519DF2D-0592-4DBD-4F57-05F163CDA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45" y="282124"/>
            <a:ext cx="10364451" cy="515389"/>
          </a:xfrm>
        </p:spPr>
        <p:txBody>
          <a:bodyPr>
            <a:normAutofit fontScale="90000"/>
          </a:bodyPr>
          <a:lstStyle/>
          <a:p>
            <a:r>
              <a:rPr lang="el-GR" dirty="0">
                <a:highlight>
                  <a:srgbClr val="00FFFF"/>
                </a:highlight>
              </a:rPr>
              <a:t>ΨΗΦΙΑΚΗ ΔΗΜΙΟΥΡΓΙΑ </a:t>
            </a:r>
            <a:r>
              <a:rPr lang="en-US" dirty="0">
                <a:highlight>
                  <a:srgbClr val="00FFFF"/>
                </a:highlight>
              </a:rPr>
              <a:t>avatar</a:t>
            </a:r>
            <a:r>
              <a:rPr lang="el-GR" dirty="0">
                <a:highlight>
                  <a:srgbClr val="00FFFF"/>
                </a:highlight>
              </a:rPr>
              <a:t> ΤΜΗΜΑ </a:t>
            </a:r>
            <a:r>
              <a:rPr lang="el-GR" dirty="0" smtClean="0">
                <a:highlight>
                  <a:srgbClr val="00FFFF"/>
                </a:highlight>
              </a:rPr>
              <a:t>Δ1</a:t>
            </a:r>
            <a:endParaRPr lang="el-GR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737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513F1194-4177-A3C8-D2E0-9DC3AF52D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82" y="897775"/>
            <a:ext cx="11617427" cy="5877098"/>
          </a:xfrm>
          <a:prstGeom prst="rect">
            <a:avLst/>
          </a:prstGeom>
        </p:spPr>
      </p:pic>
      <p:sp>
        <p:nvSpPr>
          <p:cNvPr id="6" name="Τίτλος 1">
            <a:extLst>
              <a:ext uri="{FF2B5EF4-FFF2-40B4-BE49-F238E27FC236}">
                <a16:creationId xmlns="" xmlns:a16="http://schemas.microsoft.com/office/drawing/2014/main" id="{9519DF2D-0592-4DBD-4F57-05F163CDA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45" y="216809"/>
            <a:ext cx="10364451" cy="515389"/>
          </a:xfrm>
        </p:spPr>
        <p:txBody>
          <a:bodyPr>
            <a:normAutofit fontScale="90000"/>
          </a:bodyPr>
          <a:lstStyle/>
          <a:p>
            <a:r>
              <a:rPr lang="el-GR" dirty="0">
                <a:highlight>
                  <a:srgbClr val="00FFFF"/>
                </a:highlight>
              </a:rPr>
              <a:t>ΨΗΦΙΑΚΗ ΔΗΜΙΟΥΡΓΙΑ </a:t>
            </a:r>
            <a:r>
              <a:rPr lang="en-US" dirty="0">
                <a:highlight>
                  <a:srgbClr val="00FFFF"/>
                </a:highlight>
              </a:rPr>
              <a:t>avatar</a:t>
            </a:r>
            <a:r>
              <a:rPr lang="el-GR" dirty="0">
                <a:highlight>
                  <a:srgbClr val="00FFFF"/>
                </a:highlight>
              </a:rPr>
              <a:t> ΤΜΗΜΑ </a:t>
            </a:r>
            <a:r>
              <a:rPr lang="el-GR" dirty="0" smtClean="0">
                <a:highlight>
                  <a:srgbClr val="00FFFF"/>
                </a:highlight>
              </a:rPr>
              <a:t>Δ2</a:t>
            </a:r>
            <a:endParaRPr lang="el-GR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8735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E984AEA5-0C92-2ED4-0F7A-96A30992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17241"/>
            <a:ext cx="10364451" cy="108886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                                                                            </a:t>
            </a:r>
            <a:r>
              <a:rPr lang="el-GR" dirty="0" err="1" smtClean="0">
                <a:solidFill>
                  <a:schemeClr val="accent3"/>
                </a:solidFill>
              </a:rPr>
              <a:t>δραστηριοτητεσ</a:t>
            </a:r>
            <a:r>
              <a:rPr lang="el-GR" dirty="0" smtClean="0">
                <a:solidFill>
                  <a:schemeClr val="accent3"/>
                </a:solidFill>
              </a:rPr>
              <a:t> για την </a:t>
            </a:r>
            <a:r>
              <a:rPr lang="el-GR" dirty="0" err="1" smtClean="0">
                <a:solidFill>
                  <a:schemeClr val="accent3"/>
                </a:solidFill>
              </a:rPr>
              <a:t>ασφαλη</a:t>
            </a:r>
            <a:r>
              <a:rPr lang="el-GR" dirty="0" smtClean="0">
                <a:solidFill>
                  <a:schemeClr val="accent3"/>
                </a:solidFill>
              </a:rPr>
              <a:t> </a:t>
            </a:r>
            <a:r>
              <a:rPr lang="el-GR" dirty="0" err="1" smtClean="0">
                <a:solidFill>
                  <a:schemeClr val="accent3"/>
                </a:solidFill>
              </a:rPr>
              <a:t>χρηση</a:t>
            </a:r>
            <a:r>
              <a:rPr lang="el-GR" dirty="0" smtClean="0">
                <a:solidFill>
                  <a:schemeClr val="accent3"/>
                </a:solidFill>
              </a:rPr>
              <a:t> του </a:t>
            </a:r>
            <a:r>
              <a:rPr lang="el-GR" dirty="0" err="1" smtClean="0">
                <a:solidFill>
                  <a:schemeClr val="accent3"/>
                </a:solidFill>
              </a:rPr>
              <a:t>διαδικτυου</a:t>
            </a:r>
            <a:endParaRPr lang="el-GR" dirty="0">
              <a:solidFill>
                <a:schemeClr val="accent3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2ACA536B-6362-D479-EFB2-AFD70B79C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916" y="1629294"/>
            <a:ext cx="9138202" cy="5228705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298578" y="3405673"/>
            <a:ext cx="886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>
                <a:solidFill>
                  <a:srgbClr val="FF0000"/>
                </a:solidFill>
              </a:rPr>
              <a:t>Β2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0062716"/>
      </p:ext>
    </p:extLst>
  </p:cSld>
  <p:clrMapOvr>
    <a:masterClrMapping/>
  </p:clrMapOvr>
</p:sld>
</file>

<file path=ppt/theme/theme1.xml><?xml version="1.0" encoding="utf-8"?>
<a:theme xmlns:a="http://schemas.openxmlformats.org/drawingml/2006/main" name="Σταγονίδιο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TM04033925[[fn=Σταγονίδιο]]</Template>
  <TotalTime>610</TotalTime>
  <Words>426</Words>
  <Application>Microsoft Office PowerPoint</Application>
  <PresentationFormat>Προσαρμογή</PresentationFormat>
  <Paragraphs>90</Paragraphs>
  <Slides>50</Slides>
  <Notes>1</Notes>
  <HiddenSlides>0</HiddenSlides>
  <MMClips>4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1" baseType="lpstr">
      <vt:lpstr>Σταγονίδιο</vt:lpstr>
      <vt:lpstr>ΕργΑ ΤΩΝ ΜΑΘΗΤΩΝ ΤΟΥ 8ου δημοτικου σχολειου θεσσαλονικησ   στο εργο E-TWINNING  </vt:lpstr>
      <vt:lpstr>Διαφάνεια 2</vt:lpstr>
      <vt:lpstr>Διαφάνεια 3</vt:lpstr>
      <vt:lpstr>Διαφάνεια 4</vt:lpstr>
      <vt:lpstr>Διαφάνεια 5</vt:lpstr>
      <vt:lpstr>ΨΗΦΙΑΚΗ ΔΗΜΙΟΥΡΓΙΑ avatar ΤΜΗΜΑ Β2</vt:lpstr>
      <vt:lpstr>ΨΗΦΙΑΚΗ ΔΗΜΙΟΥΡΓΙΑ avatar ΤΜΗΜΑ Δ1</vt:lpstr>
      <vt:lpstr>ΨΗΦΙΑΚΗ ΔΗΜΙΟΥΡΓΙΑ avatar ΤΜΗΜΑ Δ2</vt:lpstr>
      <vt:lpstr>                                                                            δραστηριοτητεσ για την ασφαλη χρηση του διαδικτυου</vt:lpstr>
      <vt:lpstr>                                                                            δραστηριοτητεσ για την ασφαλη χρηση του διαδικτυου</vt:lpstr>
      <vt:lpstr>                                                                            δραστηριοτητεσ για την ασφαλη χρηση του διαδικτυου</vt:lpstr>
      <vt:lpstr>                                                                            δραστηριοτητεσ για την ασφαλη χρηση του διαδικτυου</vt:lpstr>
      <vt:lpstr>    ΨΗΦΙΑΚΗ ΑΦΙΣΑ για την ασφαλη χρηση του διαδικτυου</vt:lpstr>
      <vt:lpstr>Διαφάνεια 14</vt:lpstr>
      <vt:lpstr>Διαφάνεια 15</vt:lpstr>
      <vt:lpstr>Διαφάνεια 16</vt:lpstr>
      <vt:lpstr>Διαφάνεια 17</vt:lpstr>
      <vt:lpstr>Διαφάνεια 18</vt:lpstr>
      <vt:lpstr>ΠΟΣΤΕΡ με ΤΙΣ ΔΗΜΙΟΥΡΓΙΕΣ ΟΛΩΝ ΤΩΝ ΣΥΜΜΕΤΕΧΟΝΤΩΝ </vt:lpstr>
      <vt:lpstr>Διαφάνεια 20</vt:lpstr>
      <vt:lpstr>ΣΥΝΕΡΓΑΤΙΚΟ ΚΟΛΛΑΖ ΜΕ ΘΕΜΑ ΤΟ ΛΟΥΝΑ ΠΑΡΚ</vt:lpstr>
      <vt:lpstr>Διαφάνεια 22</vt:lpstr>
      <vt:lpstr>Β2                                                                                Τα λουλουδια των συναισθηματων  (ΕΥΧΑΡΙΣΤΗΣΗ)</vt:lpstr>
      <vt:lpstr>Δ1-Δ2                                                                                              Το λουλουδι του σεβασμου</vt:lpstr>
      <vt:lpstr>Ο κηποσ των συναισθηματων</vt:lpstr>
      <vt:lpstr>Συννεφολεξο με τα συναισθηματα σε διαφορεσ γλωσσεσ</vt:lpstr>
      <vt:lpstr>Διαφάνεια 27</vt:lpstr>
      <vt:lpstr>Β2        Κατασκευη κουκλασ</vt:lpstr>
      <vt:lpstr>Διαφάνεια 29</vt:lpstr>
      <vt:lpstr>Διαφάνεια 30</vt:lpstr>
      <vt:lpstr>Δ1-Δ2     ΤΟ ΨΩΜΙ ΤΗΣ ΑΓΑΠΗΣ</vt:lpstr>
      <vt:lpstr>Διαφάνεια 32</vt:lpstr>
      <vt:lpstr>Δημιουργια ψηφιακου βιβλιου (α1-Β2) </vt:lpstr>
      <vt:lpstr>Διαφάνεια 34</vt:lpstr>
      <vt:lpstr>Διαφάνεια 35</vt:lpstr>
      <vt:lpstr>Διαφάνεια 36</vt:lpstr>
      <vt:lpstr>Διαφάνεια 37</vt:lpstr>
      <vt:lpstr>ΔΗΜΙΟΥΡΓΙΑ ΨΗΦΙΑΚΟΥ ΒΙΒΛΙΟΥ (Δ1-Δ2)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 ΤΩΝ ΜΑΘΗΤΩΝ ΤΟΥ 8ου δημοτικου σχολειου θεσσαλονικης   στο προγραμμα  E-TWINNING  </dc:title>
  <dc:creator>Georgia Dr</dc:creator>
  <cp:lastModifiedBy>viv hobbit</cp:lastModifiedBy>
  <cp:revision>40</cp:revision>
  <dcterms:created xsi:type="dcterms:W3CDTF">2024-06-30T08:10:11Z</dcterms:created>
  <dcterms:modified xsi:type="dcterms:W3CDTF">2024-07-23T07:04:56Z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3392255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